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1"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ar.wikipedia.org/wiki/%D8%B3%D9%8A%D8%B2%D9%8A%D9%88%D9%8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228600" y="1112838"/>
            <a:ext cx="8547100" cy="393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Tx/>
              <a:buChar char="-"/>
              <a:tabLst>
                <a:tab pos="342900" algn="l"/>
              </a:tabLst>
            </a:pPr>
            <a:r>
              <a:rPr lang="ar-IQ" sz="2800" b="1">
                <a:latin typeface="Arial" pitchFamily="34" charset="0"/>
              </a:rPr>
              <a:t> </a:t>
            </a:r>
            <a:r>
              <a:rPr lang="ar-AE" sz="2800" b="1">
                <a:latin typeface="Arial" pitchFamily="34" charset="0"/>
              </a:rPr>
              <a:t>سلسلة اليورانيوم-238 التي تبدأ باليورانيوم- 238(المشع) </a:t>
            </a:r>
            <a:r>
              <a:rPr lang="ar-IQ" sz="2800" b="1">
                <a:latin typeface="Arial" pitchFamily="34" charset="0"/>
              </a:rPr>
              <a:t>     </a:t>
            </a:r>
            <a:r>
              <a:rPr lang="en-US" sz="2800" b="1">
                <a:latin typeface="Arial" pitchFamily="34" charset="0"/>
              </a:rPr>
              <a:t>         </a:t>
            </a:r>
            <a:r>
              <a:rPr lang="ar-AE" sz="2800" b="1">
                <a:latin typeface="Arial" pitchFamily="34" charset="0"/>
              </a:rPr>
              <a:t>وتنتــــــهي بعنصر الرصاص-  206 (المستقر) وتضم هذه السلسلة 14 </a:t>
            </a:r>
            <a:r>
              <a:rPr lang="ar-IQ" sz="2800" b="1">
                <a:latin typeface="Arial" pitchFamily="34" charset="0"/>
              </a:rPr>
              <a:t>  </a:t>
            </a:r>
            <a:r>
              <a:rPr lang="en-US" sz="2800" b="1">
                <a:latin typeface="Arial" pitchFamily="34" charset="0"/>
              </a:rPr>
              <a:t>  </a:t>
            </a:r>
            <a:r>
              <a:rPr lang="ar-AE" sz="2800" b="1">
                <a:latin typeface="Arial" pitchFamily="34" charset="0"/>
              </a:rPr>
              <a:t>عنصراً.</a:t>
            </a:r>
            <a:endParaRPr lang="ar-IQ" sz="2800" b="1">
              <a:latin typeface="Arial" pitchFamily="34" charset="0"/>
            </a:endParaRPr>
          </a:p>
          <a:p>
            <a:pPr>
              <a:tabLst>
                <a:tab pos="342900" algn="l"/>
              </a:tabLst>
            </a:pPr>
            <a:endParaRPr lang="en-US" sz="2800" b="1">
              <a:latin typeface="Arial" pitchFamily="34" charset="0"/>
            </a:endParaRPr>
          </a:p>
          <a:p>
            <a:pPr>
              <a:buFontTx/>
              <a:buChar char="-"/>
              <a:tabLst>
                <a:tab pos="342900" algn="l"/>
              </a:tabLst>
            </a:pPr>
            <a:r>
              <a:rPr lang="ar-IQ" sz="2800" b="1">
                <a:latin typeface="Arial" pitchFamily="34" charset="0"/>
              </a:rPr>
              <a:t> </a:t>
            </a:r>
            <a:r>
              <a:rPr lang="ar-AE" sz="2800" b="1">
                <a:latin typeface="Arial" pitchFamily="34" charset="0"/>
              </a:rPr>
              <a:t>سلسلة تحلل اليورانيوم- 235والتي تبدأ باليورانيوم-235 (المشع) </a:t>
            </a:r>
            <a:r>
              <a:rPr lang="en-US" sz="2800" b="1">
                <a:latin typeface="Arial" pitchFamily="34" charset="0"/>
              </a:rPr>
              <a:t>      </a:t>
            </a:r>
            <a:r>
              <a:rPr lang="ar-AE" sz="2800" b="1">
                <a:latin typeface="Arial" pitchFamily="34" charset="0"/>
              </a:rPr>
              <a:t>وتنهي بعنصر الرصاص -207 (المستقر) وتضم 1</a:t>
            </a:r>
            <a:r>
              <a:rPr lang="ar-IQ" sz="2800" b="1">
                <a:latin typeface="Arial" pitchFamily="34" charset="0"/>
              </a:rPr>
              <a:t>1</a:t>
            </a:r>
            <a:r>
              <a:rPr lang="ar-AE" sz="2800" b="1">
                <a:latin typeface="Arial" pitchFamily="34" charset="0"/>
              </a:rPr>
              <a:t> عنصرا.</a:t>
            </a:r>
            <a:endParaRPr lang="ar-IQ" sz="2800" b="1">
              <a:latin typeface="Arial" pitchFamily="34" charset="0"/>
            </a:endParaRPr>
          </a:p>
          <a:p>
            <a:pPr>
              <a:tabLst>
                <a:tab pos="342900" algn="l"/>
              </a:tabLst>
            </a:pPr>
            <a:endParaRPr lang="en-US" sz="2800" b="1">
              <a:latin typeface="Arial" pitchFamily="34" charset="0"/>
            </a:endParaRPr>
          </a:p>
          <a:p>
            <a:pPr>
              <a:tabLst>
                <a:tab pos="342900" algn="l"/>
              </a:tabLst>
            </a:pPr>
            <a:r>
              <a:rPr lang="ar-AE" sz="2800" b="1">
                <a:latin typeface="Arial" pitchFamily="34" charset="0"/>
              </a:rPr>
              <a:t>-  سلسلة الثوريوم -232 والتي تبدأ بالثوريوم- 232 (المشع) وتنهي </a:t>
            </a:r>
            <a:r>
              <a:rPr lang="ar-IQ" sz="2800" b="1">
                <a:latin typeface="Arial" pitchFamily="34" charset="0"/>
              </a:rPr>
              <a:t>  </a:t>
            </a:r>
            <a:r>
              <a:rPr lang="en-US" sz="2800" b="1">
                <a:latin typeface="Arial" pitchFamily="34" charset="0"/>
              </a:rPr>
              <a:t>    </a:t>
            </a:r>
            <a:r>
              <a:rPr lang="ar-AE" sz="2800" b="1">
                <a:latin typeface="Arial" pitchFamily="34" charset="0"/>
              </a:rPr>
              <a:t>بعنـــــصر الرصاص-  208 (المستقر)</a:t>
            </a:r>
            <a:r>
              <a:rPr lang="ar-IQ" sz="2800" b="1">
                <a:latin typeface="Arial" pitchFamily="34" charset="0"/>
              </a:rPr>
              <a:t> وتضم 11 عنصرا</a:t>
            </a:r>
            <a:r>
              <a:rPr lang="ar-AE" sz="2800" b="1">
                <a:latin typeface="Arial" pitchFamily="34" charset="0"/>
              </a:rPr>
              <a:t>.</a:t>
            </a:r>
          </a:p>
        </p:txBody>
      </p:sp>
    </p:spTree>
    <p:extLst>
      <p:ext uri="{BB962C8B-B14F-4D97-AF65-F5344CB8AC3E}">
        <p14:creationId xmlns:p14="http://schemas.microsoft.com/office/powerpoint/2010/main" val="457176475"/>
      </p:ext>
    </p:extLst>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304800" y="1538913"/>
            <a:ext cx="8475663"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r"/>
            <a:r>
              <a:rPr lang="ar-SA" sz="3200" b="1" dirty="0">
                <a:latin typeface="Arial" pitchFamily="34" charset="0"/>
              </a:rPr>
              <a:t>معالجة التلوث الاشعاعي:</a:t>
            </a:r>
            <a:endParaRPr lang="ar-IQ" sz="3200" b="1" dirty="0">
              <a:latin typeface="Arial" pitchFamily="34" charset="0"/>
            </a:endParaRPr>
          </a:p>
          <a:p>
            <a:pPr algn="r"/>
            <a:endParaRPr lang="en-US" sz="2400" b="1" dirty="0">
              <a:latin typeface="Arial" pitchFamily="34" charset="0"/>
            </a:endParaRPr>
          </a:p>
          <a:p>
            <a:pPr algn="r"/>
            <a:r>
              <a:rPr lang="ar-SA" sz="2400" b="1" dirty="0">
                <a:latin typeface="Arial" pitchFamily="34" charset="0"/>
              </a:rPr>
              <a:t>تتم معالجة التلوث الاشعاعي عن طريق</a:t>
            </a:r>
            <a:r>
              <a:rPr lang="en-US" sz="2400" b="1" dirty="0">
                <a:latin typeface="Arial" pitchFamily="34" charset="0"/>
              </a:rPr>
              <a:t>:</a:t>
            </a:r>
          </a:p>
          <a:p>
            <a:pPr algn="r"/>
            <a:r>
              <a:rPr lang="ar-SA" sz="2400" b="1" dirty="0">
                <a:latin typeface="Arial" pitchFamily="34" charset="0"/>
              </a:rPr>
              <a:t>1- وضع تحذيرات في أماكن تواجد الإشعاعات</a:t>
            </a:r>
            <a:r>
              <a:rPr lang="en-US" sz="2400" b="1" dirty="0">
                <a:latin typeface="Arial" pitchFamily="34" charset="0"/>
              </a:rPr>
              <a:t>.</a:t>
            </a:r>
          </a:p>
          <a:p>
            <a:pPr algn="r"/>
            <a:r>
              <a:rPr lang="ar-SA" sz="2400" b="1" dirty="0">
                <a:latin typeface="Arial" pitchFamily="34" charset="0"/>
              </a:rPr>
              <a:t>2- مراقبة التلوث الإشعاعي باتخاذ إجراءات الوقاية والأمن</a:t>
            </a:r>
            <a:r>
              <a:rPr lang="en-US" sz="2400" b="1" dirty="0">
                <a:latin typeface="Arial" pitchFamily="34" charset="0"/>
              </a:rPr>
              <a:t>.</a:t>
            </a:r>
          </a:p>
          <a:p>
            <a:pPr algn="r"/>
            <a:r>
              <a:rPr lang="ar-SA" sz="2400" b="1" dirty="0">
                <a:latin typeface="Arial" pitchFamily="34" charset="0"/>
              </a:rPr>
              <a:t>3- تغطية أرضيات المباني بطبقة من مادة مقاومة للتفاعلات الكيميائية وللحرارة     </a:t>
            </a:r>
            <a:r>
              <a:rPr lang="en-US" sz="2400" b="1" dirty="0">
                <a:latin typeface="Arial" pitchFamily="34" charset="0"/>
              </a:rPr>
              <a:t>     </a:t>
            </a:r>
            <a:r>
              <a:rPr lang="ar-SA" sz="2400" b="1" dirty="0">
                <a:latin typeface="Arial" pitchFamily="34" charset="0"/>
              </a:rPr>
              <a:t>وأن تلصق لصقا جيدا لضمان عدم تسرب المواد المشعة تحتها</a:t>
            </a:r>
            <a:r>
              <a:rPr lang="en-US" sz="2400" b="1" dirty="0">
                <a:latin typeface="Arial" pitchFamily="34" charset="0"/>
              </a:rPr>
              <a:t>.</a:t>
            </a:r>
          </a:p>
          <a:p>
            <a:pPr algn="r"/>
            <a:r>
              <a:rPr lang="ar-IQ" sz="2400" b="1" dirty="0">
                <a:latin typeface="Arial" pitchFamily="34" charset="0"/>
              </a:rPr>
              <a:t>4- </a:t>
            </a:r>
            <a:r>
              <a:rPr lang="ar-SA" sz="2400" b="1" dirty="0">
                <a:latin typeface="Arial" pitchFamily="34" charset="0"/>
              </a:rPr>
              <a:t>التهوية اللازمة في أماكن العمل بالإشعاعات والمواد المشعة</a:t>
            </a:r>
            <a:r>
              <a:rPr lang="en-US" sz="2400" b="1" dirty="0">
                <a:latin typeface="Arial" pitchFamily="34" charset="0"/>
              </a:rPr>
              <a:t>.</a:t>
            </a:r>
          </a:p>
          <a:p>
            <a:pPr algn="r"/>
            <a:r>
              <a:rPr lang="ar-SA" sz="2400" b="1" dirty="0">
                <a:latin typeface="Arial" pitchFamily="34" charset="0"/>
              </a:rPr>
              <a:t>5- اتباع وتطبيق المواصفات المطلوبة بالنسبة للأسطح والجدران</a:t>
            </a:r>
            <a:r>
              <a:rPr lang="en-US" sz="2400" b="1" dirty="0">
                <a:latin typeface="Arial" pitchFamily="34" charset="0"/>
              </a:rPr>
              <a:t>.</a:t>
            </a:r>
          </a:p>
          <a:p>
            <a:pPr algn="r"/>
            <a:r>
              <a:rPr lang="ar-SA" sz="2400" b="1" dirty="0">
                <a:latin typeface="Arial" pitchFamily="34" charset="0"/>
              </a:rPr>
              <a:t>6- الكشف عن التلوث الإشعاعي بواسطة الأجهزة المخصصة لذلك</a:t>
            </a:r>
            <a:r>
              <a:rPr lang="en-US" sz="2400" b="1" dirty="0">
                <a:latin typeface="Arial" pitchFamily="34" charset="0"/>
              </a:rPr>
              <a:t>.</a:t>
            </a:r>
          </a:p>
        </p:txBody>
      </p:sp>
    </p:spTree>
    <p:extLst>
      <p:ext uri="{BB962C8B-B14F-4D97-AF65-F5344CB8AC3E}">
        <p14:creationId xmlns:p14="http://schemas.microsoft.com/office/powerpoint/2010/main" val="1122106168"/>
      </p:ext>
    </p:extLst>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4"/>
          <p:cNvSpPr>
            <a:spLocks noChangeArrowheads="1"/>
          </p:cNvSpPr>
          <p:nvPr/>
        </p:nvSpPr>
        <p:spPr bwMode="auto">
          <a:xfrm>
            <a:off x="228600" y="534988"/>
            <a:ext cx="8763000" cy="478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r"/>
            <a:r>
              <a:rPr lang="ar-SA" sz="2800" b="1" dirty="0">
                <a:latin typeface="Arial" pitchFamily="34" charset="0"/>
              </a:rPr>
              <a:t>7- تخزين المواد المشعة في أماكن آمنة مثل الدور الأرضي من المبنى مع   </a:t>
            </a:r>
            <a:r>
              <a:rPr lang="en-US" sz="2800" b="1" dirty="0">
                <a:latin typeface="Arial" pitchFamily="34" charset="0"/>
              </a:rPr>
              <a:t>    </a:t>
            </a:r>
            <a:r>
              <a:rPr lang="ar-SA" sz="2800" b="1" dirty="0">
                <a:latin typeface="Arial" pitchFamily="34" charset="0"/>
              </a:rPr>
              <a:t>تزويد</a:t>
            </a:r>
            <a:r>
              <a:rPr lang="en-US" sz="2800" b="1" dirty="0">
                <a:latin typeface="Arial" pitchFamily="34" charset="0"/>
              </a:rPr>
              <a:t> </a:t>
            </a:r>
            <a:r>
              <a:rPr lang="ar-SA" sz="2800" b="1" dirty="0">
                <a:latin typeface="Arial" pitchFamily="34" charset="0"/>
              </a:rPr>
              <a:t>المخزن عند مجاريه</a:t>
            </a:r>
            <a:r>
              <a:rPr lang="en-US" sz="2800" b="1" dirty="0">
                <a:latin typeface="Arial" pitchFamily="34" charset="0"/>
              </a:rPr>
              <a:t> </a:t>
            </a:r>
            <a:r>
              <a:rPr lang="ar-SA" sz="2800" b="1" dirty="0">
                <a:latin typeface="Arial" pitchFamily="34" charset="0"/>
              </a:rPr>
              <a:t>بأجهزة الكشف عن التلوث الإشعاعي مع </a:t>
            </a:r>
            <a:r>
              <a:rPr lang="en-US" sz="2800" b="1" dirty="0">
                <a:latin typeface="Arial" pitchFamily="34" charset="0"/>
              </a:rPr>
              <a:t>        </a:t>
            </a:r>
            <a:r>
              <a:rPr lang="ar-SA" sz="2800" b="1" dirty="0">
                <a:latin typeface="Arial" pitchFamily="34" charset="0"/>
              </a:rPr>
              <a:t>ضرور</a:t>
            </a:r>
            <a:r>
              <a:rPr lang="ar-IQ" sz="2800" b="1" dirty="0">
                <a:latin typeface="Arial" pitchFamily="34" charset="0"/>
              </a:rPr>
              <a:t>ه</a:t>
            </a:r>
            <a:r>
              <a:rPr lang="en-US" sz="2800" b="1" dirty="0">
                <a:latin typeface="Arial" pitchFamily="34" charset="0"/>
              </a:rPr>
              <a:t> </a:t>
            </a:r>
            <a:r>
              <a:rPr lang="ar-SA" sz="2800" b="1" dirty="0">
                <a:latin typeface="Arial" pitchFamily="34" charset="0"/>
              </a:rPr>
              <a:t>وضع المواد المشعة بالمخزن داخل حاويات ودروع مناسبة</a:t>
            </a:r>
            <a:r>
              <a:rPr lang="en-US" sz="2800" b="1" dirty="0">
                <a:latin typeface="Arial" pitchFamily="34" charset="0"/>
              </a:rPr>
              <a:t>.</a:t>
            </a:r>
            <a:endParaRPr lang="ar-IQ" sz="2800" b="1" dirty="0">
              <a:latin typeface="Arial" pitchFamily="34" charset="0"/>
            </a:endParaRPr>
          </a:p>
          <a:p>
            <a:pPr algn="r"/>
            <a:endParaRPr lang="en-US" sz="2800" b="1" dirty="0">
              <a:latin typeface="Arial" pitchFamily="34" charset="0"/>
            </a:endParaRPr>
          </a:p>
          <a:p>
            <a:pPr algn="r"/>
            <a:r>
              <a:rPr lang="ar-SA" sz="2800" b="1" dirty="0">
                <a:latin typeface="Arial" pitchFamily="34" charset="0"/>
              </a:rPr>
              <a:t>8- معالجة النفايات المشعة عن طريق مكونات السيليكون تيتانيوم </a:t>
            </a:r>
            <a:r>
              <a:rPr lang="ar-IQ" sz="2800" b="1" dirty="0">
                <a:latin typeface="Arial" pitchFamily="34" charset="0"/>
              </a:rPr>
              <a:t> </a:t>
            </a:r>
            <a:r>
              <a:rPr lang="en-US" sz="2800" b="1" dirty="0">
                <a:latin typeface="Arial" pitchFamily="34" charset="0"/>
              </a:rPr>
              <a:t>             </a:t>
            </a:r>
            <a:r>
              <a:rPr lang="ar-SA" sz="2800" b="1" dirty="0">
                <a:latin typeface="Arial" pitchFamily="34" charset="0"/>
              </a:rPr>
              <a:t>والأكسجين التي </a:t>
            </a:r>
            <a:r>
              <a:rPr lang="en-US" sz="2800" b="1" dirty="0">
                <a:latin typeface="Arial" pitchFamily="34" charset="0"/>
              </a:rPr>
              <a:t> </a:t>
            </a:r>
            <a:r>
              <a:rPr lang="ar-SA" sz="2800" b="1" dirty="0">
                <a:latin typeface="Arial" pitchFamily="34" charset="0"/>
              </a:rPr>
              <a:t>تسحب </a:t>
            </a:r>
            <a:r>
              <a:rPr lang="ar-SA" sz="2800" b="1" dirty="0">
                <a:latin typeface="Arial" pitchFamily="34" charset="0"/>
                <a:hlinkClick r:id="rId2" tooltip="سيزيوم"/>
              </a:rPr>
              <a:t>السيزيوم</a:t>
            </a:r>
            <a:r>
              <a:rPr lang="en-US" sz="2800" b="1" dirty="0">
                <a:latin typeface="Arial" pitchFamily="34" charset="0"/>
              </a:rPr>
              <a:t> </a:t>
            </a:r>
            <a:r>
              <a:rPr lang="ar-SA" sz="2800" b="1" dirty="0">
                <a:latin typeface="Arial" pitchFamily="34" charset="0"/>
              </a:rPr>
              <a:t>المشع منها</a:t>
            </a:r>
            <a:r>
              <a:rPr lang="en-US" sz="2800" b="1" dirty="0">
                <a:latin typeface="Arial" pitchFamily="34" charset="0"/>
              </a:rPr>
              <a:t>.</a:t>
            </a:r>
            <a:endParaRPr lang="ar-IQ" sz="2800" b="1" dirty="0">
              <a:latin typeface="Arial" pitchFamily="34" charset="0"/>
            </a:endParaRPr>
          </a:p>
          <a:p>
            <a:pPr algn="r"/>
            <a:endParaRPr lang="ar-SA" sz="2800" b="1" dirty="0">
              <a:latin typeface="Arial" pitchFamily="34" charset="0"/>
            </a:endParaRPr>
          </a:p>
          <a:p>
            <a:pPr algn="r"/>
            <a:r>
              <a:rPr lang="en-US" sz="2800" b="1" dirty="0">
                <a:latin typeface="Arial" pitchFamily="34" charset="0"/>
              </a:rPr>
              <a:t>       </a:t>
            </a:r>
            <a:r>
              <a:rPr lang="ar-SA" sz="2800" b="1" dirty="0">
                <a:latin typeface="Arial" pitchFamily="34" charset="0"/>
              </a:rPr>
              <a:t>وهناك العديد من أنواع التلوث الإشعاعي الناتجة عن الصناعات الكيماوية</a:t>
            </a:r>
            <a:r>
              <a:rPr lang="en-US" sz="2800" b="1" dirty="0">
                <a:latin typeface="Arial" pitchFamily="34" charset="0"/>
              </a:rPr>
              <a:t>. </a:t>
            </a:r>
            <a:r>
              <a:rPr lang="ar-SA" sz="2800" b="1" dirty="0">
                <a:latin typeface="Arial" pitchFamily="34" charset="0"/>
              </a:rPr>
              <a:t>كما أن استخدام بعض القنابل المحرم</a:t>
            </a:r>
            <a:r>
              <a:rPr lang="ar-IQ" sz="2800" b="1" dirty="0">
                <a:latin typeface="Arial" pitchFamily="34" charset="0"/>
              </a:rPr>
              <a:t>ة</a:t>
            </a:r>
            <a:r>
              <a:rPr lang="en-US" sz="2800" b="1" dirty="0">
                <a:latin typeface="Arial" pitchFamily="34" charset="0"/>
              </a:rPr>
              <a:t> </a:t>
            </a:r>
            <a:r>
              <a:rPr lang="ar-SA" sz="2800" b="1" dirty="0">
                <a:latin typeface="Arial" pitchFamily="34" charset="0"/>
              </a:rPr>
              <a:t>دوليا في الحروب يؤدي إلى التلوث الإشعاعي كما حصل بعد قصف كلا من العراق وغزة من طرف القوات </a:t>
            </a:r>
            <a:r>
              <a:rPr lang="en-US" sz="2800" b="1" dirty="0">
                <a:latin typeface="Arial" pitchFamily="34" charset="0"/>
              </a:rPr>
              <a:t> </a:t>
            </a:r>
            <a:r>
              <a:rPr lang="ar-SA" sz="2800" b="1" dirty="0">
                <a:latin typeface="Arial" pitchFamily="34" charset="0"/>
              </a:rPr>
              <a:t>الامريكية و الاسرائلية</a:t>
            </a:r>
            <a:r>
              <a:rPr lang="en-US" sz="2800" b="1" dirty="0">
                <a:latin typeface="Arial" pitchFamily="34" charset="0"/>
              </a:rPr>
              <a:t> .</a:t>
            </a:r>
          </a:p>
        </p:txBody>
      </p:sp>
    </p:spTree>
    <p:extLst>
      <p:ext uri="{BB962C8B-B14F-4D97-AF65-F5344CB8AC3E}">
        <p14:creationId xmlns:p14="http://schemas.microsoft.com/office/powerpoint/2010/main" val="892875100"/>
      </p:ext>
    </p:extLst>
  </p:cSld>
  <p:clrMapOvr>
    <a:masterClrMapping/>
  </p:clrMapOvr>
  <p:transition>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decay_chai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762000"/>
            <a:ext cx="5943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7770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609600" y="268913"/>
            <a:ext cx="82296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ar-SA" sz="2400" b="1" dirty="0">
                <a:latin typeface="Arial" pitchFamily="34" charset="0"/>
              </a:rPr>
              <a:t>نظائر اليورانيوم:</a:t>
            </a:r>
            <a:endParaRPr lang="ar-IQ" sz="2400" b="1" dirty="0">
              <a:latin typeface="Arial" pitchFamily="34" charset="0"/>
            </a:endParaRPr>
          </a:p>
          <a:p>
            <a:pPr algn="just"/>
            <a:endParaRPr lang="en-US" sz="2400" b="1" dirty="0">
              <a:latin typeface="Arial" pitchFamily="34" charset="0"/>
            </a:endParaRPr>
          </a:p>
          <a:p>
            <a:pPr algn="just"/>
            <a:r>
              <a:rPr lang="ar-SA" sz="2400" b="1" dirty="0">
                <a:latin typeface="Arial" pitchFamily="34" charset="0"/>
              </a:rPr>
              <a:t>        هناك رقمين لكل ذرة الرقم الأول يكتب أسفل يمين رمز الذرة وهو العدد الذري (عدد البروتونات أو الإلكترونات) والثاني يكتب أعلى يمين رمز الذرة ويُسمى الوزن الذري وهو مجموع عدد البروتونات والنيوترونات في الذرة، يحدد العدد الذري نوع عنصر الذرة مثلا: الذهب لديه رمز ذري (عدد إلكترونات = 97) واليورانيوم = 92 ... وهذا الرقم إذا تغير يعني أن العنصر تغير أي أن اليورانيوم إذا أزلنا منه إلكترونا واحدا فسيصبح عنصرا آخر(مادة أخرى)بالنسبة لليورانيوم </a:t>
            </a:r>
            <a:r>
              <a:rPr lang="en-US" sz="2400" b="1" dirty="0">
                <a:latin typeface="Arial" pitchFamily="34" charset="0"/>
              </a:rPr>
              <a:t>U92</a:t>
            </a:r>
            <a:r>
              <a:rPr lang="ar-SA" sz="2400" b="1" dirty="0">
                <a:latin typeface="Arial" pitchFamily="34" charset="0"/>
              </a:rPr>
              <a:t>. أما الوزن الذري فإذا تغير فإن العنصر لا يتغير حيث يبقى هو نفسه اليورانيوم لكن بعض خصائصه سوف تتغير وعدة ذرات تحمل نفس العدد الذري ولديها وزن ذري مختلف تسمى النظائر يتكون اليورانيوم من ثلاثة نظائر هي</a:t>
            </a:r>
            <a:r>
              <a:rPr lang="en-US" sz="2400" b="1" dirty="0">
                <a:latin typeface="Arial" pitchFamily="34" charset="0"/>
              </a:rPr>
              <a:t>:</a:t>
            </a:r>
          </a:p>
          <a:p>
            <a:pPr algn="just"/>
            <a:r>
              <a:rPr lang="en-US" sz="2400" b="1" dirty="0">
                <a:latin typeface="Arial" pitchFamily="34" charset="0"/>
              </a:rPr>
              <a:t/>
            </a:r>
            <a:br>
              <a:rPr lang="en-US" sz="2400" b="1" dirty="0">
                <a:latin typeface="Arial" pitchFamily="34" charset="0"/>
              </a:rPr>
            </a:br>
            <a:r>
              <a:rPr lang="en-US" sz="2400" b="1" dirty="0">
                <a:latin typeface="Arial" pitchFamily="34" charset="0"/>
              </a:rPr>
              <a:t> - 1 </a:t>
            </a:r>
            <a:r>
              <a:rPr lang="ar-SA" sz="2400" b="1" dirty="0">
                <a:latin typeface="Arial" pitchFamily="34" charset="0"/>
              </a:rPr>
              <a:t>اليورانيوم 238 بنسبة 99.28</a:t>
            </a:r>
            <a:r>
              <a:rPr lang="en-US" sz="2400" b="1" dirty="0">
                <a:latin typeface="Arial" pitchFamily="34" charset="0"/>
              </a:rPr>
              <a:t>. %</a:t>
            </a:r>
            <a:br>
              <a:rPr lang="en-US" sz="2400" b="1" dirty="0">
                <a:latin typeface="Arial" pitchFamily="34" charset="0"/>
              </a:rPr>
            </a:br>
            <a:r>
              <a:rPr lang="en-US" sz="2400" b="1" dirty="0">
                <a:latin typeface="Arial" pitchFamily="34" charset="0"/>
              </a:rPr>
              <a:t> - 2 </a:t>
            </a:r>
            <a:r>
              <a:rPr lang="ar-SA" sz="2400" b="1" dirty="0">
                <a:latin typeface="Arial" pitchFamily="34" charset="0"/>
              </a:rPr>
              <a:t>اليورانيوم </a:t>
            </a:r>
            <a:r>
              <a:rPr lang="en-US" sz="2400" b="1" dirty="0">
                <a:latin typeface="Arial" pitchFamily="34" charset="0"/>
              </a:rPr>
              <a:t>235 </a:t>
            </a:r>
            <a:r>
              <a:rPr lang="ar-SA" sz="2400" b="1" dirty="0">
                <a:latin typeface="Arial" pitchFamily="34" charset="0"/>
              </a:rPr>
              <a:t>بنسبة 0.71 </a:t>
            </a:r>
            <a:r>
              <a:rPr lang="en-US" sz="2400" b="1" dirty="0">
                <a:latin typeface="Arial" pitchFamily="34" charset="0"/>
              </a:rPr>
              <a:t>.%</a:t>
            </a:r>
            <a:br>
              <a:rPr lang="en-US" sz="2400" b="1" dirty="0">
                <a:latin typeface="Arial" pitchFamily="34" charset="0"/>
              </a:rPr>
            </a:br>
            <a:r>
              <a:rPr lang="en-US" sz="2400" b="1" dirty="0">
                <a:latin typeface="Arial" pitchFamily="34" charset="0"/>
              </a:rPr>
              <a:t> - 3 </a:t>
            </a:r>
            <a:r>
              <a:rPr lang="ar-SA" sz="2400" b="1" dirty="0">
                <a:latin typeface="Arial" pitchFamily="34" charset="0"/>
              </a:rPr>
              <a:t>اليورانيوم 234 بالنسبة الباقية</a:t>
            </a:r>
            <a:r>
              <a:rPr lang="en-US" sz="2400" b="1" dirty="0">
                <a:latin typeface="Arial" pitchFamily="34" charset="0"/>
              </a:rPr>
              <a:t>.</a:t>
            </a:r>
            <a:br>
              <a:rPr lang="en-US" sz="2400" b="1" dirty="0">
                <a:latin typeface="Arial" pitchFamily="34" charset="0"/>
              </a:rPr>
            </a:br>
            <a:r>
              <a:rPr lang="en-US" sz="2400" b="1" dirty="0">
                <a:latin typeface="Arial" pitchFamily="34" charset="0"/>
              </a:rPr>
              <a:t/>
            </a:r>
            <a:br>
              <a:rPr lang="en-US" sz="2400" b="1" dirty="0">
                <a:latin typeface="Arial" pitchFamily="34" charset="0"/>
              </a:rPr>
            </a:br>
            <a:endParaRPr lang="en-US" sz="2400" b="1" dirty="0">
              <a:latin typeface="Arial" pitchFamily="34" charset="0"/>
            </a:endParaRPr>
          </a:p>
        </p:txBody>
      </p:sp>
    </p:spTree>
    <p:extLst>
      <p:ext uri="{BB962C8B-B14F-4D97-AF65-F5344CB8AC3E}">
        <p14:creationId xmlns:p14="http://schemas.microsoft.com/office/powerpoint/2010/main" val="4150104849"/>
      </p:ext>
    </p:extLst>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152400" y="756752"/>
            <a:ext cx="87630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rtl="1"/>
            <a:r>
              <a:rPr lang="ar-IQ" dirty="0">
                <a:latin typeface="Arial" pitchFamily="34" charset="0"/>
              </a:rPr>
              <a:t>         </a:t>
            </a:r>
            <a:r>
              <a:rPr lang="ar-SA" sz="2400" b="1" dirty="0">
                <a:latin typeface="Arial" pitchFamily="34" charset="0"/>
              </a:rPr>
              <a:t>وعملية التخصيب بشكل مبسط هي: زيادة نسبة النظير 235 في اليورانيوم لكي تصل إلى نسبة معينة حتى يتم استخدام اليورانيوم. وكمثال فإنه إذا زدنا نسبة النظير 235 إلى ما بين 3 بالمائة و5 بالمائة فإنه يُمكننا تشغيل مفاعل نووي لإنتاج الطاقة، بينما إذا زادت إلى ما بين </a:t>
            </a:r>
            <a:r>
              <a:rPr lang="en-US" sz="2400" b="1" dirty="0">
                <a:latin typeface="Arial" pitchFamily="34" charset="0"/>
              </a:rPr>
              <a:t>20 </a:t>
            </a:r>
            <a:r>
              <a:rPr lang="ar-SA" sz="2400" b="1" dirty="0">
                <a:latin typeface="Arial" pitchFamily="34" charset="0"/>
              </a:rPr>
              <a:t>و90 بالمائة فإنه يُمكننا صناعة سلاح نووي </a:t>
            </a:r>
            <a:r>
              <a:rPr lang="ar-IQ" sz="2400" b="1" dirty="0">
                <a:latin typeface="Arial" pitchFamily="34" charset="0"/>
              </a:rPr>
              <a:t>. </a:t>
            </a:r>
            <a:endParaRPr lang="en-US" sz="2400" b="1" dirty="0">
              <a:latin typeface="Arial" pitchFamily="34" charset="0"/>
            </a:endParaRPr>
          </a:p>
          <a:p>
            <a:pPr algn="just" rtl="1"/>
            <a:r>
              <a:rPr lang="ar-SA" sz="2400" b="1" dirty="0">
                <a:latin typeface="Arial" pitchFamily="34" charset="0"/>
              </a:rPr>
              <a:t>يتم قذف اليورانيوم بالنيوترونات داخل مفاعل نووي معتمد على استخدام الماء،الأمر الذي يولد طاقة هائلة. </a:t>
            </a:r>
            <a:endParaRPr lang="ar-IQ" sz="2400" b="1" dirty="0">
              <a:latin typeface="Arial" pitchFamily="34" charset="0"/>
            </a:endParaRPr>
          </a:p>
          <a:p>
            <a:pPr algn="just" rtl="1"/>
            <a:endParaRPr lang="ar-IQ" sz="2400" b="1" dirty="0">
              <a:latin typeface="Arial" pitchFamily="34" charset="0"/>
            </a:endParaRPr>
          </a:p>
          <a:p>
            <a:pPr algn="just" rtl="1"/>
            <a:r>
              <a:rPr lang="ar-SA" sz="2400" b="1" dirty="0" smtClean="0">
                <a:latin typeface="Arial" pitchFamily="34" charset="0"/>
              </a:rPr>
              <a:t>عملية</a:t>
            </a:r>
            <a:r>
              <a:rPr lang="ar-IQ" sz="2400" b="1" dirty="0" smtClean="0">
                <a:latin typeface="Arial" pitchFamily="34" charset="0"/>
              </a:rPr>
              <a:t> </a:t>
            </a:r>
            <a:r>
              <a:rPr lang="ar-SA" sz="2400" b="1" dirty="0" smtClean="0">
                <a:latin typeface="Arial" pitchFamily="34" charset="0"/>
              </a:rPr>
              <a:t>التخصيب </a:t>
            </a:r>
            <a:r>
              <a:rPr lang="ar-SA" sz="2400" b="1" dirty="0">
                <a:latin typeface="Arial" pitchFamily="34" charset="0"/>
              </a:rPr>
              <a:t>اليورانيوم :</a:t>
            </a:r>
            <a:r>
              <a:rPr lang="en-US" sz="2400" b="1" dirty="0">
                <a:latin typeface="Arial" pitchFamily="34" charset="0"/>
              </a:rPr>
              <a:t/>
            </a:r>
            <a:br>
              <a:rPr lang="en-US" sz="2400" b="1" dirty="0">
                <a:latin typeface="Arial" pitchFamily="34" charset="0"/>
              </a:rPr>
            </a:br>
            <a:endParaRPr lang="ar-IQ" sz="2400" b="1" dirty="0">
              <a:latin typeface="Arial" pitchFamily="34" charset="0"/>
            </a:endParaRPr>
          </a:p>
          <a:p>
            <a:pPr algn="just" rtl="1"/>
            <a:r>
              <a:rPr lang="ar-IQ" sz="2400" b="1" dirty="0">
                <a:latin typeface="Arial" pitchFamily="34" charset="0"/>
              </a:rPr>
              <a:t>       </a:t>
            </a:r>
            <a:r>
              <a:rPr lang="ar-SA" sz="2400" b="1" dirty="0">
                <a:latin typeface="Arial" pitchFamily="34" charset="0"/>
              </a:rPr>
              <a:t>اليورانيوم 238  أثقل من اليورانيوم 235  بنسبة بسيطة تبلغ %0.85، وهذا الفرق البسيط في الكتلة هو الذي يستخدم لفصل النظيرين عن بعضهما. وتتعدد طرق الفصل بينهما ولكن طريقة الفصل بالطرد المركزي هي الأكثر انتشارا وذلك لكلفته القليلة مقارنة بغيرها من الطرق، وأساسا ليس هناك سوى ثلاثة طرق لتخصيب اليورانيوم</a:t>
            </a:r>
            <a:r>
              <a:rPr lang="en-US" sz="2400" b="1" dirty="0">
                <a:latin typeface="Arial" pitchFamily="34" charset="0"/>
              </a:rPr>
              <a:t>:</a:t>
            </a:r>
          </a:p>
        </p:txBody>
      </p:sp>
    </p:spTree>
    <p:extLst>
      <p:ext uri="{BB962C8B-B14F-4D97-AF65-F5344CB8AC3E}">
        <p14:creationId xmlns:p14="http://schemas.microsoft.com/office/powerpoint/2010/main" val="3655342382"/>
      </p:ext>
    </p:extLst>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304800" y="266700"/>
            <a:ext cx="845820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b="1">
                <a:latin typeface="Arial" pitchFamily="34" charset="0"/>
              </a:rPr>
              <a:t>○ </a:t>
            </a:r>
            <a:r>
              <a:rPr lang="ar-SA" sz="2400" b="1">
                <a:latin typeface="Arial" pitchFamily="34" charset="0"/>
              </a:rPr>
              <a:t>الطرد المركزي:</a:t>
            </a:r>
            <a:r>
              <a:rPr lang="en-US" sz="2400" b="1">
                <a:latin typeface="Arial" pitchFamily="34" charset="0"/>
              </a:rPr>
              <a:t> </a:t>
            </a:r>
            <a:br>
              <a:rPr lang="en-US" sz="2400" b="1">
                <a:latin typeface="Arial" pitchFamily="34" charset="0"/>
              </a:rPr>
            </a:br>
            <a:r>
              <a:rPr lang="ar-SA" sz="2400" b="1">
                <a:latin typeface="Arial" pitchFamily="34" charset="0"/>
              </a:rPr>
              <a:t>          تستخدم هذه الطريقة في عدد من المحطات في أوروبا واليابان، وفي هذه الطريقة يأخذ التخصيب بالطرد المركزي عدة خطوات، أولها يحّول خلالها اليورانيوم الطبيعي إلى غاز في شكل "اليورانيوم سداسي الفلور"؛ ولأن فرق الكتلة بين جزيئات غاز النظيرين بسيط، يتم تخصيب اليورانيوم في خطوات متتالية، في كل خطوة يتم زيادة نسبة اليورانيوم 235 حتى الوصول للنسبة المطلوبة</a:t>
            </a:r>
            <a:r>
              <a:rPr lang="en-US" sz="2400" b="1">
                <a:latin typeface="Arial" pitchFamily="34" charset="0"/>
              </a:rPr>
              <a:t>.</a:t>
            </a:r>
            <a:br>
              <a:rPr lang="en-US" sz="2400" b="1">
                <a:latin typeface="Arial" pitchFamily="34" charset="0"/>
              </a:rPr>
            </a:br>
            <a:r>
              <a:rPr lang="en-US" sz="2400" b="1">
                <a:latin typeface="Arial" pitchFamily="34" charset="0"/>
              </a:rPr>
              <a:t/>
            </a:r>
            <a:br>
              <a:rPr lang="en-US" sz="2400" b="1">
                <a:latin typeface="Arial" pitchFamily="34" charset="0"/>
              </a:rPr>
            </a:br>
            <a:r>
              <a:rPr lang="en-US" sz="2400" b="1">
                <a:latin typeface="Arial" pitchFamily="34" charset="0"/>
              </a:rPr>
              <a:t>○ </a:t>
            </a:r>
            <a:r>
              <a:rPr lang="ar-SA" sz="2400" b="1">
                <a:latin typeface="Arial" pitchFamily="34" charset="0"/>
              </a:rPr>
              <a:t>الانتشار الغازي:</a:t>
            </a:r>
            <a:r>
              <a:rPr lang="en-US" sz="2400" b="1">
                <a:latin typeface="Arial" pitchFamily="34" charset="0"/>
              </a:rPr>
              <a:t/>
            </a:r>
            <a:br>
              <a:rPr lang="en-US" sz="2400" b="1">
                <a:latin typeface="Arial" pitchFamily="34" charset="0"/>
              </a:rPr>
            </a:br>
            <a:r>
              <a:rPr lang="ar-SA" sz="2400" b="1">
                <a:latin typeface="Arial" pitchFamily="34" charset="0"/>
              </a:rPr>
              <a:t>          طريقة الانتشار الغازي. تستخدم هذه الطريقة في الولايات المتحدة. وفي هذه الطريقة تضخ جزيئات سادس فلوريد اليورانيوم خلال حواجز تحتوي على ملايين الثقوب الدقيقة</a:t>
            </a:r>
            <a:r>
              <a:rPr lang="ar-IQ" sz="2400" b="1">
                <a:latin typeface="Arial" pitchFamily="34" charset="0"/>
              </a:rPr>
              <a:t>، </a:t>
            </a:r>
            <a:r>
              <a:rPr lang="ar-SA" sz="2400" b="1">
                <a:latin typeface="Arial" pitchFamily="34" charset="0"/>
              </a:rPr>
              <a:t>تمر جزيئات الغاز الخفيفة عبر ثقوب الحواجز أسرع من الجزيئات الثقيلة. </a:t>
            </a:r>
            <a:endParaRPr lang="en-US" sz="2400" b="1">
              <a:latin typeface="Arial" pitchFamily="34" charset="0"/>
            </a:endParaRPr>
          </a:p>
          <a:p>
            <a:r>
              <a:rPr lang="en-US" sz="2400" b="1">
                <a:latin typeface="Arial" pitchFamily="34" charset="0"/>
              </a:rPr>
              <a:t>○ </a:t>
            </a:r>
            <a:r>
              <a:rPr lang="ar-SA" sz="2400" b="1">
                <a:latin typeface="Arial" pitchFamily="34" charset="0"/>
              </a:rPr>
              <a:t>الفصل بالليزر:</a:t>
            </a:r>
            <a:r>
              <a:rPr lang="en-US" sz="2400" b="1">
                <a:latin typeface="Arial" pitchFamily="34" charset="0"/>
              </a:rPr>
              <a:t/>
            </a:r>
            <a:br>
              <a:rPr lang="en-US" sz="2400" b="1">
                <a:latin typeface="Arial" pitchFamily="34" charset="0"/>
              </a:rPr>
            </a:br>
            <a:r>
              <a:rPr lang="ar-SA" sz="2400" b="1">
                <a:latin typeface="Arial" pitchFamily="34" charset="0"/>
              </a:rPr>
              <a:t>        هذه الطريقة مازلت في الطور التجريب والاختبار، وفيها تُستخدم توليفة من ضوء الليزر وشحنة كهربائية لفصل نظائر اليورانيوم.</a:t>
            </a:r>
          </a:p>
        </p:txBody>
      </p:sp>
    </p:spTree>
    <p:extLst>
      <p:ext uri="{BB962C8B-B14F-4D97-AF65-F5344CB8AC3E}">
        <p14:creationId xmlns:p14="http://schemas.microsoft.com/office/powerpoint/2010/main" val="4050157844"/>
      </p:ext>
    </p:extLst>
  </p:cSld>
  <p:clrMapOvr>
    <a:masterClrMapping/>
  </p:clrMapOvr>
  <p:transition>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152400" y="268913"/>
            <a:ext cx="87630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rtl="1">
              <a:tabLst>
                <a:tab pos="457200" algn="l"/>
              </a:tabLst>
            </a:pPr>
            <a:r>
              <a:rPr lang="en-US" dirty="0">
                <a:latin typeface="Arial" pitchFamily="34" charset="0"/>
              </a:rPr>
              <a:t> </a:t>
            </a:r>
            <a:r>
              <a:rPr lang="ar-AE" sz="2400" b="1" u="sng" dirty="0">
                <a:latin typeface="Arial" pitchFamily="34" charset="0"/>
              </a:rPr>
              <a:t>وحدات قياس الاشعاع:</a:t>
            </a:r>
            <a:endParaRPr lang="en-US" sz="2400" b="1" dirty="0">
              <a:latin typeface="Arial" pitchFamily="34" charset="0"/>
            </a:endParaRPr>
          </a:p>
          <a:p>
            <a:pPr algn="just" rtl="1">
              <a:tabLst>
                <a:tab pos="457200" algn="l"/>
              </a:tabLst>
            </a:pPr>
            <a:r>
              <a:rPr lang="ar-AE" sz="2400" b="1" dirty="0">
                <a:latin typeface="Arial" pitchFamily="34" charset="0"/>
              </a:rPr>
              <a:t>  	هنالك عدة وحدات قياسية للتعبير عن كمية وشدة وطاقة الاشعاع وفي مجال جيولوجيا ترسبات الخامات المشعة تجدر الاشارة الى وحدات القياس التالية:</a:t>
            </a:r>
            <a:endParaRPr lang="en-US" sz="2400" b="1" dirty="0">
              <a:latin typeface="Arial" pitchFamily="34" charset="0"/>
            </a:endParaRPr>
          </a:p>
          <a:p>
            <a:pPr algn="just" rtl="1">
              <a:tabLst>
                <a:tab pos="457200" algn="l"/>
              </a:tabLst>
            </a:pPr>
            <a:r>
              <a:rPr lang="ar-IQ" sz="2400" b="1" u="sng" dirty="0">
                <a:latin typeface="Arial" pitchFamily="34" charset="0"/>
              </a:rPr>
              <a:t>1- </a:t>
            </a:r>
            <a:r>
              <a:rPr lang="ar-AE" sz="2400" b="1" u="sng" dirty="0">
                <a:latin typeface="Arial" pitchFamily="34" charset="0"/>
              </a:rPr>
              <a:t>الكوري </a:t>
            </a:r>
            <a:r>
              <a:rPr lang="en-US" sz="2400" b="1" u="sng" dirty="0">
                <a:latin typeface="Arial" pitchFamily="34" charset="0"/>
              </a:rPr>
              <a:t>Curie</a:t>
            </a:r>
            <a:endParaRPr lang="en-US" sz="2400" b="1" dirty="0">
              <a:latin typeface="Arial" pitchFamily="34" charset="0"/>
            </a:endParaRPr>
          </a:p>
          <a:p>
            <a:pPr algn="just" rtl="1">
              <a:tabLst>
                <a:tab pos="457200" algn="l"/>
              </a:tabLst>
            </a:pPr>
            <a:r>
              <a:rPr lang="ar-AE" sz="2400" b="1" dirty="0">
                <a:latin typeface="Arial" pitchFamily="34" charset="0"/>
              </a:rPr>
              <a:t>وحدة التعبير عن كمية النشاط الاشعاعي للمادة المشعة وقد سميت بذلك تخليداً للعالمة مدام كوري. ان كوري الواحد يساوي عدد الذرات المتحللة أشعاعياً في الثانية لغرام واحد من عنصر الراديوم ويساوي (7ر3×1010) ذرة متحللة في الثانية.تقسم وحدة الكوري الى اجزاء أصفر هي الملي كوري (واحد بالالف من الكوري) والمايكروكوري (واحد بالمليون من الكوري).</a:t>
            </a:r>
            <a:endParaRPr lang="ar-IQ" sz="2400" b="1" dirty="0">
              <a:latin typeface="Arial" pitchFamily="34" charset="0"/>
            </a:endParaRPr>
          </a:p>
          <a:p>
            <a:pPr algn="just" rtl="1">
              <a:tabLst>
                <a:tab pos="457200" algn="l"/>
              </a:tabLst>
            </a:pPr>
            <a:endParaRPr lang="en-US" sz="2400" b="1" dirty="0">
              <a:latin typeface="Arial" pitchFamily="34" charset="0"/>
            </a:endParaRPr>
          </a:p>
          <a:p>
            <a:pPr algn="just" rtl="1">
              <a:tabLst>
                <a:tab pos="457200" algn="l"/>
              </a:tabLst>
            </a:pPr>
            <a:r>
              <a:rPr lang="ar-IQ" sz="2400" b="1" u="sng" dirty="0">
                <a:latin typeface="Arial" pitchFamily="34" charset="0"/>
              </a:rPr>
              <a:t>2- </a:t>
            </a:r>
            <a:r>
              <a:rPr lang="ar-AE" sz="2400" b="1" u="sng" dirty="0">
                <a:latin typeface="Arial" pitchFamily="34" charset="0"/>
              </a:rPr>
              <a:t>الرونتغن/ ساعة </a:t>
            </a:r>
            <a:r>
              <a:rPr lang="en-US" sz="2400" b="1" u="sng" dirty="0">
                <a:latin typeface="Arial" pitchFamily="34" charset="0"/>
              </a:rPr>
              <a:t>(</a:t>
            </a:r>
            <a:r>
              <a:rPr lang="en-US" sz="2400" b="1" u="sng" dirty="0" err="1">
                <a:latin typeface="Arial" pitchFamily="34" charset="0"/>
              </a:rPr>
              <a:t>Rontgine</a:t>
            </a:r>
            <a:r>
              <a:rPr lang="en-US" sz="2400" b="1" u="sng" dirty="0">
                <a:latin typeface="Arial" pitchFamily="34" charset="0"/>
              </a:rPr>
              <a:t>/ hour)</a:t>
            </a:r>
            <a:endParaRPr lang="en-US" sz="2400" b="1" dirty="0">
              <a:latin typeface="Arial" pitchFamily="34" charset="0"/>
            </a:endParaRPr>
          </a:p>
          <a:p>
            <a:pPr algn="just" rtl="1">
              <a:tabLst>
                <a:tab pos="457200" algn="l"/>
              </a:tabLst>
            </a:pPr>
            <a:r>
              <a:rPr lang="ar-AE" sz="2400" b="1" dirty="0">
                <a:latin typeface="Arial" pitchFamily="34" charset="0"/>
              </a:rPr>
              <a:t>تخليداً للعالم رونتغن الذي اكتشف الاشعة السينية أطلق العلماء اسمه على وحدة قياسية للتعبير عن شدة الاشعاع. الرونتغن الواحد يساوي كمية الاشعة الجيمية التي تولد في سنتمتر مكعب واحد من الهواء (تحت ضغط جوي وحرارة أعتياديتين) أيونات موجبة او سالبة ذات شحنة مقدارها وحدة كهروستاتيكية واحدة (شحنة الالكترون تعادل 8ر4 ×1010 وحدة  كهروستاتيكية). تقسم وحدة الرونتغن الى وحدات أصغر هي الملي رونتغن/ ساعة والمايكرورونتغن/ ساعة.</a:t>
            </a:r>
          </a:p>
        </p:txBody>
      </p:sp>
    </p:spTree>
    <p:extLst>
      <p:ext uri="{BB962C8B-B14F-4D97-AF65-F5344CB8AC3E}">
        <p14:creationId xmlns:p14="http://schemas.microsoft.com/office/powerpoint/2010/main" val="2597333359"/>
      </p:ext>
    </p:extLst>
  </p:cSld>
  <p:clrMapOvr>
    <a:masterClrMapping/>
  </p:clrMapOvr>
  <p:transition>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304800" y="290513"/>
            <a:ext cx="8610600" cy="564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rtl="1">
              <a:tabLst>
                <a:tab pos="457200" algn="l"/>
              </a:tabLst>
            </a:pPr>
            <a:r>
              <a:rPr lang="ar-IQ" sz="2800" b="1" u="sng" dirty="0">
                <a:latin typeface="Arial" pitchFamily="34" charset="0"/>
              </a:rPr>
              <a:t>3- </a:t>
            </a:r>
            <a:r>
              <a:rPr lang="ar-AE" sz="2800" b="1" u="sng" dirty="0">
                <a:latin typeface="Arial" pitchFamily="34" charset="0"/>
              </a:rPr>
              <a:t>الكترون فولت </a:t>
            </a:r>
            <a:r>
              <a:rPr lang="en-US" sz="2800" b="1" u="sng" dirty="0">
                <a:latin typeface="Arial" pitchFamily="34" charset="0"/>
              </a:rPr>
              <a:t>(EV)</a:t>
            </a:r>
            <a:endParaRPr lang="en-US" sz="2800" b="1" dirty="0">
              <a:latin typeface="Arial" pitchFamily="34" charset="0"/>
            </a:endParaRPr>
          </a:p>
          <a:p>
            <a:pPr algn="just" rtl="1">
              <a:tabLst>
                <a:tab pos="457200" algn="l"/>
              </a:tabLst>
            </a:pPr>
            <a:r>
              <a:rPr lang="ar-IQ" sz="2800" b="1" dirty="0">
                <a:latin typeface="Arial" pitchFamily="34" charset="0"/>
              </a:rPr>
              <a:t>     </a:t>
            </a:r>
          </a:p>
          <a:p>
            <a:pPr algn="just" rtl="1">
              <a:tabLst>
                <a:tab pos="457200" algn="l"/>
              </a:tabLst>
            </a:pPr>
            <a:r>
              <a:rPr lang="ar-IQ" sz="2800" b="1" dirty="0">
                <a:latin typeface="Arial" pitchFamily="34" charset="0"/>
              </a:rPr>
              <a:t>       </a:t>
            </a:r>
            <a:r>
              <a:rPr lang="ar-AE" sz="2800" b="1" dirty="0">
                <a:latin typeface="Arial" pitchFamily="34" charset="0"/>
              </a:rPr>
              <a:t>وهي وحدة لقياس طاقة الاشعاع ويعرف الكترون- فولت بأنه الطاقة الحركية التي يكتسبها الالكترون الذي يمر في مجال مسلط عليه فرق جهد كهربائي مقداره فولت واحد ويساوي </a:t>
            </a:r>
            <a:r>
              <a:rPr lang="ar-IQ" sz="2800" b="1" dirty="0">
                <a:latin typeface="Arial" pitchFamily="34" charset="0"/>
              </a:rPr>
              <a:t>1.6</a:t>
            </a:r>
            <a:r>
              <a:rPr lang="ar-AE" sz="2800" b="1" dirty="0">
                <a:latin typeface="Arial" pitchFamily="34" charset="0"/>
              </a:rPr>
              <a:t> × 1010 ارغز.</a:t>
            </a:r>
            <a:endParaRPr lang="ar-IQ" sz="2800" b="1" dirty="0">
              <a:latin typeface="Arial" pitchFamily="34" charset="0"/>
            </a:endParaRPr>
          </a:p>
          <a:p>
            <a:pPr algn="just" rtl="1">
              <a:tabLst>
                <a:tab pos="457200" algn="l"/>
              </a:tabLst>
            </a:pPr>
            <a:endParaRPr lang="en-US" sz="2800" b="1" dirty="0">
              <a:latin typeface="Arial" pitchFamily="34" charset="0"/>
            </a:endParaRPr>
          </a:p>
          <a:p>
            <a:pPr algn="just" rtl="1">
              <a:tabLst>
                <a:tab pos="457200" algn="l"/>
              </a:tabLst>
            </a:pPr>
            <a:r>
              <a:rPr lang="ar-IQ" sz="2800" b="1" u="sng" dirty="0">
                <a:latin typeface="Arial" pitchFamily="34" charset="0"/>
              </a:rPr>
              <a:t>4- </a:t>
            </a:r>
            <a:r>
              <a:rPr lang="ar-AE" sz="2800" b="1" u="sng" dirty="0">
                <a:latin typeface="Arial" pitchFamily="34" charset="0"/>
              </a:rPr>
              <a:t>عدة في الثانية </a:t>
            </a:r>
            <a:r>
              <a:rPr lang="en-US" sz="2800" b="1" u="sng" dirty="0">
                <a:latin typeface="Arial" pitchFamily="34" charset="0"/>
              </a:rPr>
              <a:t> :C/S</a:t>
            </a:r>
            <a:endParaRPr lang="en-US" sz="2800" b="1" dirty="0">
              <a:latin typeface="Arial" pitchFamily="34" charset="0"/>
            </a:endParaRPr>
          </a:p>
          <a:p>
            <a:pPr algn="just" rtl="1">
              <a:tabLst>
                <a:tab pos="457200" algn="l"/>
              </a:tabLst>
            </a:pPr>
            <a:endParaRPr lang="ar-IQ" sz="2800" b="1" dirty="0">
              <a:latin typeface="Arial" pitchFamily="34" charset="0"/>
            </a:endParaRPr>
          </a:p>
          <a:p>
            <a:pPr algn="just" rtl="1">
              <a:tabLst>
                <a:tab pos="457200" algn="l"/>
              </a:tabLst>
            </a:pPr>
            <a:r>
              <a:rPr lang="ar-IQ" sz="2800" b="1" dirty="0">
                <a:latin typeface="Arial" pitchFamily="34" charset="0"/>
              </a:rPr>
              <a:t>        </a:t>
            </a:r>
            <a:r>
              <a:rPr lang="ar-AE" sz="2800" b="1" dirty="0">
                <a:latin typeface="Arial" pitchFamily="34" charset="0"/>
              </a:rPr>
              <a:t>وهي ايضاً من وحدات قياس الاشعاع وتختلف بأختلاف اجهزة قياس الاشعاع حيث ان </a:t>
            </a:r>
            <a:r>
              <a:rPr lang="en-US" sz="2800" b="1" dirty="0">
                <a:latin typeface="Arial" pitchFamily="34" charset="0"/>
              </a:rPr>
              <a:t>C/ S</a:t>
            </a:r>
            <a:r>
              <a:rPr lang="ar-AE" sz="2800" b="1" dirty="0">
                <a:latin typeface="Arial" pitchFamily="34" charset="0"/>
              </a:rPr>
              <a:t> لكل جهاز يعتمد على مواصفات الجهاز كحجم البلورة بالنسبة للجهاز الوميضي او حجم حجرة التأين بالنسبة لعداد كايكر لذلك فان المدلون الكمي لشدة الاشعاعي يمكن تعينه بعد اجراء تعيير </a:t>
            </a:r>
            <a:r>
              <a:rPr lang="en-US" sz="2800" b="1" dirty="0">
                <a:latin typeface="Arial" pitchFamily="34" charset="0"/>
              </a:rPr>
              <a:t>(Standardization)</a:t>
            </a:r>
            <a:r>
              <a:rPr lang="ar-AE" sz="2800" b="1" dirty="0">
                <a:latin typeface="Arial" pitchFamily="34" charset="0"/>
              </a:rPr>
              <a:t> للجهاز مع مصادر اشعاع قياسية.</a:t>
            </a:r>
          </a:p>
        </p:txBody>
      </p:sp>
    </p:spTree>
    <p:extLst>
      <p:ext uri="{BB962C8B-B14F-4D97-AF65-F5344CB8AC3E}">
        <p14:creationId xmlns:p14="http://schemas.microsoft.com/office/powerpoint/2010/main" val="645850415"/>
      </p:ext>
    </p:extLst>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52400" y="473075"/>
            <a:ext cx="8686800" cy="564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r" rtl="1"/>
            <a:r>
              <a:rPr lang="ar-SA" sz="2800" b="1" dirty="0">
                <a:latin typeface="Arial" pitchFamily="34" charset="0"/>
              </a:rPr>
              <a:t>استخدامات اليورانيوم :</a:t>
            </a:r>
            <a:r>
              <a:rPr lang="en-US" sz="2800" b="1" dirty="0">
                <a:latin typeface="Arial" pitchFamily="34" charset="0"/>
              </a:rPr>
              <a:t/>
            </a:r>
            <a:br>
              <a:rPr lang="en-US" sz="2800" b="1" dirty="0">
                <a:latin typeface="Arial" pitchFamily="34" charset="0"/>
              </a:rPr>
            </a:br>
            <a:r>
              <a:rPr lang="ar-SA" sz="2800" b="1" dirty="0">
                <a:latin typeface="Arial" pitchFamily="34" charset="0"/>
              </a:rPr>
              <a:t>          اليورانيوم هو ثاني أثقل عنصر موجود في الطبيعة بعد البلوتونيوم. ويستغل المهندسون ثقل اليورانيوم في عدد من التطبيقات،إذ يستخدمون اليورانيوم في البوصلات الدوارة في الطائرات، لحفظ توازن الجنيحات وغيرها من سطوح التحكم في الطائرات والمركبات الفضائية، وللوقاية من الإشعاع باستخدام اليورانيوم غطاء. واليورانيوم المستخدم في هذه التطبيقات ذو خاصية إشعاعية ضعيفة جدًا. ويستخدم العلماء اليورانيوم أيضًا لتحديد أعمار الصخور والمياه الجوفية وترسبات الترافرتين (أحد أشكال الحجر الجيري) في المواقع الأثرية، فضلا عن استخدامه في توليد الحرارة لإنتاج الطاقة </a:t>
            </a:r>
            <a:r>
              <a:rPr lang="ar-IQ" sz="2800" b="1" dirty="0">
                <a:latin typeface="Arial" pitchFamily="34" charset="0"/>
              </a:rPr>
              <a:t>فضلا عن </a:t>
            </a:r>
            <a:r>
              <a:rPr lang="ar-SA" sz="2800" b="1" dirty="0">
                <a:latin typeface="Arial" pitchFamily="34" charset="0"/>
              </a:rPr>
              <a:t> صناعة الأسلحة النووية</a:t>
            </a:r>
            <a:r>
              <a:rPr lang="en-US" sz="2800" b="1" dirty="0">
                <a:latin typeface="Arial" pitchFamily="34" charset="0"/>
              </a:rPr>
              <a:t>.</a:t>
            </a:r>
            <a:br>
              <a:rPr lang="en-US" sz="2800" b="1" dirty="0">
                <a:latin typeface="Arial" pitchFamily="34" charset="0"/>
              </a:rPr>
            </a:br>
            <a:r>
              <a:rPr lang="en-US" sz="2800" b="1" dirty="0">
                <a:latin typeface="Arial" pitchFamily="34" charset="0"/>
              </a:rPr>
              <a:t/>
            </a:r>
            <a:br>
              <a:rPr lang="en-US" sz="2800" b="1" dirty="0">
                <a:latin typeface="Arial" pitchFamily="34" charset="0"/>
              </a:rPr>
            </a:br>
            <a:endParaRPr lang="en-US" sz="2800" b="1" dirty="0">
              <a:latin typeface="Arial" pitchFamily="34" charset="0"/>
            </a:endParaRPr>
          </a:p>
        </p:txBody>
      </p:sp>
    </p:spTree>
    <p:extLst>
      <p:ext uri="{BB962C8B-B14F-4D97-AF65-F5344CB8AC3E}">
        <p14:creationId xmlns:p14="http://schemas.microsoft.com/office/powerpoint/2010/main" val="3687243147"/>
      </p:ext>
    </p:extLst>
  </p:cSld>
  <p:clrMapOvr>
    <a:masterClrMapping/>
  </p:clrMapOvr>
  <p:transition>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457200" y="1660525"/>
            <a:ext cx="84582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ar-IQ" sz="2800" b="1" dirty="0">
                <a:latin typeface="Arial" pitchFamily="34" charset="0"/>
              </a:rPr>
              <a:t>    </a:t>
            </a:r>
            <a:r>
              <a:rPr lang="ar-SA" sz="2800" b="1" dirty="0">
                <a:latin typeface="Arial" pitchFamily="34" charset="0"/>
              </a:rPr>
              <a:t>تمتلك الولايات المتحدة يورانيوم مخصب من النوع العالي الخصوبة بنسبة</a:t>
            </a:r>
            <a:r>
              <a:rPr lang="en-US" sz="2800" b="1" dirty="0">
                <a:latin typeface="Arial" pitchFamily="34" charset="0"/>
              </a:rPr>
              <a:t>.90%</a:t>
            </a:r>
            <a:br>
              <a:rPr lang="en-US" sz="2800" b="1" dirty="0">
                <a:latin typeface="Arial" pitchFamily="34" charset="0"/>
              </a:rPr>
            </a:br>
            <a:r>
              <a:rPr lang="ar-IQ" sz="2800" b="1" dirty="0">
                <a:latin typeface="Arial" pitchFamily="34" charset="0"/>
              </a:rPr>
              <a:t>    </a:t>
            </a:r>
            <a:r>
              <a:rPr lang="ar-SA" sz="2800" b="1" dirty="0">
                <a:latin typeface="Arial" pitchFamily="34" charset="0"/>
              </a:rPr>
              <a:t>يتزود العالم باحتياجه من اليورانيوم الخام من عدد محدود من الدول، وهي كندا والولايات المتحدة الأمريكية وجنوب إفريقيا وأستراليا ونيجيريا؛ فهو عنصر نادر في الطبيعة، حيث يتواجد في القشرة الأرضية بنسبة </a:t>
            </a:r>
            <a:r>
              <a:rPr lang="en-US" sz="2800" b="1" dirty="0" err="1">
                <a:latin typeface="Arial" pitchFamily="34" charset="0"/>
              </a:rPr>
              <a:t>gm</a:t>
            </a:r>
            <a:r>
              <a:rPr lang="en-US" sz="2800" b="1" dirty="0">
                <a:latin typeface="Arial" pitchFamily="34" charset="0"/>
              </a:rPr>
              <a:t> </a:t>
            </a:r>
            <a:r>
              <a:rPr lang="ar-SA" sz="2800" b="1" dirty="0">
                <a:latin typeface="Arial" pitchFamily="34" charset="0"/>
              </a:rPr>
              <a:t>3 فقط في الطن، وفي ماء البحر بنسبة    </a:t>
            </a:r>
            <a:r>
              <a:rPr lang="en-US" sz="2800" b="1" dirty="0">
                <a:latin typeface="Arial" pitchFamily="34" charset="0"/>
              </a:rPr>
              <a:t>ml/m3</a:t>
            </a:r>
            <a:r>
              <a:rPr lang="ar-SA" sz="2800" b="1" dirty="0">
                <a:latin typeface="Arial" pitchFamily="34" charset="0"/>
              </a:rPr>
              <a:t>3.</a:t>
            </a:r>
            <a:r>
              <a:rPr lang="en-US" sz="2800" b="1" dirty="0">
                <a:latin typeface="Arial" pitchFamily="34" charset="0"/>
              </a:rPr>
              <a:t> </a:t>
            </a:r>
          </a:p>
        </p:txBody>
      </p:sp>
    </p:spTree>
    <p:extLst>
      <p:ext uri="{BB962C8B-B14F-4D97-AF65-F5344CB8AC3E}">
        <p14:creationId xmlns:p14="http://schemas.microsoft.com/office/powerpoint/2010/main" val="204478402"/>
      </p:ext>
    </p:extLst>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568</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Wafa</dc:creator>
  <cp:lastModifiedBy>Wafa</cp:lastModifiedBy>
  <cp:revision>1</cp:revision>
  <dcterms:created xsi:type="dcterms:W3CDTF">2006-08-16T00:00:00Z</dcterms:created>
  <dcterms:modified xsi:type="dcterms:W3CDTF">2020-03-03T20:02:01Z</dcterms:modified>
</cp:coreProperties>
</file>